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287000" cx="18288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8EC89BE-8B6E-48EA-A77D-9E02DC50AFA4}">
  <a:tblStyle styleId="{C8EC89BE-8B6E-48EA-A77D-9E02DC50AFA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20b83516f3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320b83516f3_1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25ebb37e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325ebb37e09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1bb184d3b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321bb184d3b_0_1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21bb184d3b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g321bb184d3b_0_18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hyperlink" Target="https://commons.wikimedia.org/wiki/File:Chiang_Kai-shek%EF%BC%88%E8%94%A3%E4%B8%AD%E6%AD%A3%EF%BC%89.jpg" TargetMode="External"/><Relationship Id="rId5" Type="http://schemas.openxmlformats.org/officeDocument/2006/relationships/hyperlink" Target="https://commons.wikimedia.org/wiki/File:Mao_Zedong_portrait.jpg" TargetMode="External"/><Relationship Id="rId6" Type="http://schemas.openxmlformats.org/officeDocument/2006/relationships/image" Target="../media/image9.png"/><Relationship Id="rId7"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4.jpg"/><Relationship Id="rId5"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pSp>
        <p:nvGrpSpPr>
          <p:cNvPr id="84" name="Google Shape;84;p13"/>
          <p:cNvGrpSpPr/>
          <p:nvPr/>
        </p:nvGrpSpPr>
        <p:grpSpPr>
          <a:xfrm>
            <a:off x="-31071" y="-180826"/>
            <a:ext cx="4239084" cy="10467826"/>
            <a:chOff x="0" y="-241102"/>
            <a:chExt cx="5652112" cy="13957102"/>
          </a:xfrm>
        </p:grpSpPr>
        <p:grpSp>
          <p:nvGrpSpPr>
            <p:cNvPr id="85" name="Google Shape;85;p13"/>
            <p:cNvGrpSpPr/>
            <p:nvPr/>
          </p:nvGrpSpPr>
          <p:grpSpPr>
            <a:xfrm>
              <a:off x="2826056" y="-241102"/>
              <a:ext cx="2826056" cy="13957102"/>
              <a:chOff x="0" y="-47625"/>
              <a:chExt cx="558233" cy="2756958"/>
            </a:xfrm>
          </p:grpSpPr>
          <p:sp>
            <p:nvSpPr>
              <p:cNvPr id="86" name="Google Shape;8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87" name="Google Shape;87;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88" name="Google Shape;88;p13"/>
            <p:cNvGrpSpPr/>
            <p:nvPr/>
          </p:nvGrpSpPr>
          <p:grpSpPr>
            <a:xfrm>
              <a:off x="1413028" y="-241102"/>
              <a:ext cx="2826056" cy="13957102"/>
              <a:chOff x="0" y="-47625"/>
              <a:chExt cx="558233" cy="2756958"/>
            </a:xfrm>
          </p:grpSpPr>
          <p:sp>
            <p:nvSpPr>
              <p:cNvPr id="89" name="Google Shape;8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0" name="Google Shape;90;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3"/>
            <p:cNvGrpSpPr/>
            <p:nvPr/>
          </p:nvGrpSpPr>
          <p:grpSpPr>
            <a:xfrm>
              <a:off x="0" y="-241102"/>
              <a:ext cx="2826056" cy="13957102"/>
              <a:chOff x="0" y="-47625"/>
              <a:chExt cx="558233" cy="2756958"/>
            </a:xfrm>
          </p:grpSpPr>
          <p:sp>
            <p:nvSpPr>
              <p:cNvPr id="92" name="Google Shape;9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3" name="Google Shape;93;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4" name="Google Shape;94;p13"/>
          <p:cNvSpPr txBox="1"/>
          <p:nvPr/>
        </p:nvSpPr>
        <p:spPr>
          <a:xfrm>
            <a:off x="4353388" y="1753215"/>
            <a:ext cx="14079900" cy="470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Clr>
                <a:srgbClr val="000000"/>
              </a:buClr>
              <a:buFont typeface="Arial"/>
              <a:buNone/>
            </a:pPr>
            <a:r>
              <a:rPr b="1" lang="en-US" sz="10500">
                <a:solidFill>
                  <a:srgbClr val="231F20"/>
                </a:solidFill>
                <a:latin typeface="Halant"/>
                <a:ea typeface="Halant"/>
                <a:cs typeface="Halant"/>
                <a:sym typeface="Halant"/>
              </a:rPr>
              <a:t>RISE OF THE PEOPLE’S REPUBLIC OF CHINA</a:t>
            </a:r>
            <a:endParaRPr b="1" sz="10500">
              <a:solidFill>
                <a:srgbClr val="231F20"/>
              </a:solidFill>
              <a:latin typeface="Halant"/>
              <a:ea typeface="Halant"/>
              <a:cs typeface="Halant"/>
              <a:sym typeface="Halant"/>
            </a:endParaRPr>
          </a:p>
        </p:txBody>
      </p:sp>
      <p:sp>
        <p:nvSpPr>
          <p:cNvPr id="95" name="Google Shape;95;p1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96" name="Google Shape;96;p13"/>
          <p:cNvSpPr txBox="1"/>
          <p:nvPr/>
        </p:nvSpPr>
        <p:spPr>
          <a:xfrm>
            <a:off x="4935352" y="6904233"/>
            <a:ext cx="12625200" cy="744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4835" u="none" cap="none" strike="noStrike">
                <a:solidFill>
                  <a:srgbClr val="231F20"/>
                </a:solidFill>
                <a:latin typeface="Inter"/>
                <a:ea typeface="Inter"/>
                <a:cs typeface="Inter"/>
                <a:sym typeface="Inter"/>
              </a:rPr>
              <a:t>Unit </a:t>
            </a:r>
            <a:r>
              <a:rPr lang="en-US" sz="4835">
                <a:solidFill>
                  <a:srgbClr val="231F20"/>
                </a:solidFill>
                <a:latin typeface="Inter"/>
                <a:ea typeface="Inter"/>
                <a:cs typeface="Inter"/>
                <a:sym typeface="Inter"/>
              </a:rPr>
              <a:t>9</a:t>
            </a:r>
            <a:r>
              <a:rPr lang="en-US" sz="4835">
                <a:solidFill>
                  <a:srgbClr val="231F20"/>
                </a:solidFill>
                <a:latin typeface="Inter"/>
                <a:ea typeface="Inter"/>
                <a:cs typeface="Inter"/>
                <a:sym typeface="Inter"/>
              </a:rPr>
              <a:t>:</a:t>
            </a:r>
            <a:r>
              <a:rPr b="0" i="0" lang="en-US" sz="4835" u="none" cap="none" strike="noStrike">
                <a:solidFill>
                  <a:srgbClr val="231F20"/>
                </a:solidFill>
                <a:latin typeface="Inter"/>
                <a:ea typeface="Inter"/>
                <a:cs typeface="Inter"/>
                <a:sym typeface="Inter"/>
              </a:rPr>
              <a:t> </a:t>
            </a:r>
            <a:r>
              <a:rPr lang="en-US" sz="4835">
                <a:solidFill>
                  <a:srgbClr val="231F20"/>
                </a:solidFill>
                <a:latin typeface="Inter"/>
                <a:ea typeface="Inter"/>
                <a:cs typeface="Inter"/>
                <a:sym typeface="Inter"/>
              </a:rPr>
              <a:t>Cold War &amp; Global Transformations</a:t>
            </a:r>
            <a:endParaRPr sz="500"/>
          </a:p>
        </p:txBody>
      </p:sp>
      <p:sp>
        <p:nvSpPr>
          <p:cNvPr id="97" name="Google Shape;97;p1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8" name="Google Shape;98;p1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99" name="Google Shape;99;p1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0" name="Google Shape;100;p1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txBox="1"/>
          <p:nvPr/>
        </p:nvSpPr>
        <p:spPr>
          <a:xfrm>
            <a:off x="4572000" y="2973450"/>
            <a:ext cx="12748500" cy="5387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US" sz="5000">
                <a:solidFill>
                  <a:schemeClr val="dk1"/>
                </a:solidFill>
                <a:latin typeface="Inter"/>
                <a:ea typeface="Inter"/>
                <a:cs typeface="Inter"/>
                <a:sym typeface="Inter"/>
              </a:rPr>
              <a:t>Causation</a:t>
            </a:r>
            <a:r>
              <a:rPr lang="en-US" sz="5000">
                <a:solidFill>
                  <a:schemeClr val="dk1"/>
                </a:solidFill>
                <a:latin typeface="Inter"/>
                <a:ea typeface="Inter"/>
                <a:cs typeface="Inter"/>
                <a:sym typeface="Inter"/>
              </a:rPr>
              <a:t> - Thinking historically means considering why certain things happened and what effects occurred because of an event, development, or process. It also means recognizing that there are multiple causes of and multiple effects from any event, development, or process.</a:t>
            </a:r>
            <a:endParaRPr sz="5000">
              <a:solidFill>
                <a:srgbClr val="231F20"/>
              </a:solidFill>
              <a:latin typeface="Inter"/>
              <a:ea typeface="Inter"/>
              <a:cs typeface="Inter"/>
              <a:sym typeface="Inter"/>
            </a:endParaRPr>
          </a:p>
        </p:txBody>
      </p:sp>
      <p:sp>
        <p:nvSpPr>
          <p:cNvPr id="106" name="Google Shape;106;p14"/>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7" name="Google Shape;107;p14"/>
          <p:cNvGrpSpPr/>
          <p:nvPr/>
        </p:nvGrpSpPr>
        <p:grpSpPr>
          <a:xfrm>
            <a:off x="-254016" y="9230009"/>
            <a:ext cx="18796043" cy="937448"/>
            <a:chOff x="204" y="0"/>
            <a:chExt cx="25061391" cy="1249931"/>
          </a:xfrm>
        </p:grpSpPr>
        <p:grpSp>
          <p:nvGrpSpPr>
            <p:cNvPr id="108" name="Google Shape;108;p14"/>
            <p:cNvGrpSpPr/>
            <p:nvPr/>
          </p:nvGrpSpPr>
          <p:grpSpPr>
            <a:xfrm rot="5400000">
              <a:off x="12002369" y="-11663474"/>
              <a:ext cx="1249931" cy="24576878"/>
              <a:chOff x="0" y="-38100"/>
              <a:chExt cx="246900" cy="4854692"/>
            </a:xfrm>
          </p:grpSpPr>
          <p:sp>
            <p:nvSpPr>
              <p:cNvPr id="109" name="Google Shape;10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0" name="Google Shape;110;p1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1" name="Google Shape;111;p1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12" name="Google Shape;11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3" name="Google Shape;11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4" name="Google Shape;114;p14"/>
          <p:cNvSpPr txBox="1"/>
          <p:nvPr/>
        </p:nvSpPr>
        <p:spPr>
          <a:xfrm>
            <a:off x="724649" y="1673225"/>
            <a:ext cx="16838700" cy="1200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799">
                <a:solidFill>
                  <a:srgbClr val="231F20"/>
                </a:solidFill>
                <a:latin typeface="Halant"/>
                <a:ea typeface="Halant"/>
                <a:cs typeface="Halant"/>
                <a:sym typeface="Halant"/>
              </a:rPr>
              <a:t>HISTORICAL THINKING SKILL</a:t>
            </a:r>
            <a:endParaRPr sz="700"/>
          </a:p>
        </p:txBody>
      </p:sp>
      <p:grpSp>
        <p:nvGrpSpPr>
          <p:cNvPr id="115" name="Google Shape;115;p14"/>
          <p:cNvGrpSpPr/>
          <p:nvPr/>
        </p:nvGrpSpPr>
        <p:grpSpPr>
          <a:xfrm>
            <a:off x="15859155" y="-98041"/>
            <a:ext cx="1562625" cy="1771271"/>
            <a:chOff x="0" y="-130721"/>
            <a:chExt cx="2083500" cy="2361695"/>
          </a:xfrm>
        </p:grpSpPr>
        <p:grpSp>
          <p:nvGrpSpPr>
            <p:cNvPr id="116" name="Google Shape;116;p14"/>
            <p:cNvGrpSpPr/>
            <p:nvPr/>
          </p:nvGrpSpPr>
          <p:grpSpPr>
            <a:xfrm>
              <a:off x="75599" y="-130721"/>
              <a:ext cx="1932614" cy="2361695"/>
              <a:chOff x="0" y="-47625"/>
              <a:chExt cx="704100" cy="860425"/>
            </a:xfrm>
          </p:grpSpPr>
          <p:sp>
            <p:nvSpPr>
              <p:cNvPr id="117" name="Google Shape;11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9" name="Google Shape;119;p1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120" name="Google Shape;120;p14"/>
          <p:cNvSpPr/>
          <p:nvPr/>
        </p:nvSpPr>
        <p:spPr>
          <a:xfrm>
            <a:off x="-2627572" y="-804561"/>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21" name="Google Shape;121;p14"/>
          <p:cNvPicPr preferRelativeResize="0"/>
          <p:nvPr/>
        </p:nvPicPr>
        <p:blipFill>
          <a:blip r:embed="rId4">
            <a:alphaModFix/>
          </a:blip>
          <a:stretch>
            <a:fillRect/>
          </a:stretch>
        </p:blipFill>
        <p:spPr>
          <a:xfrm>
            <a:off x="843752" y="4118548"/>
            <a:ext cx="3097225" cy="30972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5"/>
          <p:cNvSpPr txBox="1"/>
          <p:nvPr/>
        </p:nvSpPr>
        <p:spPr>
          <a:xfrm>
            <a:off x="2769750" y="4162925"/>
            <a:ext cx="127485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i="1" lang="en-US" sz="5000">
                <a:solidFill>
                  <a:schemeClr val="dk1"/>
                </a:solidFill>
                <a:latin typeface="Inter"/>
                <a:ea typeface="Inter"/>
                <a:cs typeface="Inter"/>
                <a:sym typeface="Inter"/>
              </a:rPr>
              <a:t>What factors led to the rise of communism and the People’s Republic of China?</a:t>
            </a:r>
            <a:endParaRPr sz="5000">
              <a:solidFill>
                <a:srgbClr val="231F20"/>
              </a:solidFill>
              <a:latin typeface="Inter"/>
              <a:ea typeface="Inter"/>
              <a:cs typeface="Inter"/>
              <a:sym typeface="Inter"/>
            </a:endParaRPr>
          </a:p>
        </p:txBody>
      </p:sp>
      <p:sp>
        <p:nvSpPr>
          <p:cNvPr id="127" name="Google Shape;127;p15"/>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28" name="Google Shape;128;p15"/>
          <p:cNvGrpSpPr/>
          <p:nvPr/>
        </p:nvGrpSpPr>
        <p:grpSpPr>
          <a:xfrm>
            <a:off x="-254016" y="9230009"/>
            <a:ext cx="18796043" cy="937448"/>
            <a:chOff x="204" y="0"/>
            <a:chExt cx="25061391" cy="1249931"/>
          </a:xfrm>
        </p:grpSpPr>
        <p:grpSp>
          <p:nvGrpSpPr>
            <p:cNvPr id="129" name="Google Shape;129;p15"/>
            <p:cNvGrpSpPr/>
            <p:nvPr/>
          </p:nvGrpSpPr>
          <p:grpSpPr>
            <a:xfrm rot="5400000">
              <a:off x="12002369" y="-11663474"/>
              <a:ext cx="1249931" cy="24576878"/>
              <a:chOff x="0" y="-38100"/>
              <a:chExt cx="246900" cy="4854692"/>
            </a:xfrm>
          </p:grpSpPr>
          <p:sp>
            <p:nvSpPr>
              <p:cNvPr id="130" name="Google Shape;13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1" name="Google Shape;131;p1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2" name="Google Shape;132;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33" name="Google Shape;13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4" name="Google Shape;13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5" name="Google Shape;135;p15"/>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36" name="Google Shape;136;p15"/>
          <p:cNvGrpSpPr/>
          <p:nvPr/>
        </p:nvGrpSpPr>
        <p:grpSpPr>
          <a:xfrm>
            <a:off x="15859155" y="-98041"/>
            <a:ext cx="1562625" cy="1771271"/>
            <a:chOff x="0" y="-130721"/>
            <a:chExt cx="2083500" cy="2361695"/>
          </a:xfrm>
        </p:grpSpPr>
        <p:grpSp>
          <p:nvGrpSpPr>
            <p:cNvPr id="137" name="Google Shape;137;p15"/>
            <p:cNvGrpSpPr/>
            <p:nvPr/>
          </p:nvGrpSpPr>
          <p:grpSpPr>
            <a:xfrm>
              <a:off x="75599" y="-130721"/>
              <a:ext cx="1932614" cy="2361695"/>
              <a:chOff x="0" y="-47625"/>
              <a:chExt cx="704100" cy="860425"/>
            </a:xfrm>
          </p:grpSpPr>
          <p:sp>
            <p:nvSpPr>
              <p:cNvPr id="138" name="Google Shape;13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40" name="Google Shape;140;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141" name="Google Shape;141;p15"/>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pSp>
        <p:nvGrpSpPr>
          <p:cNvPr id="146" name="Google Shape;146;p16"/>
          <p:cNvGrpSpPr/>
          <p:nvPr/>
        </p:nvGrpSpPr>
        <p:grpSpPr>
          <a:xfrm>
            <a:off x="15859155" y="-98041"/>
            <a:ext cx="1562625" cy="1771271"/>
            <a:chOff x="0" y="-130721"/>
            <a:chExt cx="2083500" cy="2361695"/>
          </a:xfrm>
        </p:grpSpPr>
        <p:grpSp>
          <p:nvGrpSpPr>
            <p:cNvPr id="147" name="Google Shape;147;p16"/>
            <p:cNvGrpSpPr/>
            <p:nvPr/>
          </p:nvGrpSpPr>
          <p:grpSpPr>
            <a:xfrm>
              <a:off x="75599" y="-130721"/>
              <a:ext cx="1932614" cy="2361695"/>
              <a:chOff x="0" y="-47625"/>
              <a:chExt cx="704100" cy="860425"/>
            </a:xfrm>
          </p:grpSpPr>
          <p:sp>
            <p:nvSpPr>
              <p:cNvPr id="148" name="Google Shape;148;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0" name="Google Shape;150;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151" name="Google Shape;151;p16"/>
          <p:cNvSpPr/>
          <p:nvPr/>
        </p:nvSpPr>
        <p:spPr>
          <a:xfrm>
            <a:off x="-5852407" y="-22365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2" name="Google Shape;152;p16"/>
          <p:cNvGrpSpPr/>
          <p:nvPr/>
        </p:nvGrpSpPr>
        <p:grpSpPr>
          <a:xfrm>
            <a:off x="-254016" y="9230009"/>
            <a:ext cx="18796043" cy="937448"/>
            <a:chOff x="204" y="0"/>
            <a:chExt cx="25061391" cy="1249931"/>
          </a:xfrm>
        </p:grpSpPr>
        <p:grpSp>
          <p:nvGrpSpPr>
            <p:cNvPr id="153" name="Google Shape;153;p16"/>
            <p:cNvGrpSpPr/>
            <p:nvPr/>
          </p:nvGrpSpPr>
          <p:grpSpPr>
            <a:xfrm rot="5400000">
              <a:off x="12002369" y="-11663474"/>
              <a:ext cx="1249931" cy="24576878"/>
              <a:chOff x="0" y="-38100"/>
              <a:chExt cx="246900" cy="4854692"/>
            </a:xfrm>
          </p:grpSpPr>
          <p:sp>
            <p:nvSpPr>
              <p:cNvPr id="154" name="Google Shape;154;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5" name="Google Shape;155;p1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6" name="Google Shape;156;p1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57" name="Google Shape;157;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8" name="Google Shape;158;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9" name="Google Shape;159;p16"/>
          <p:cNvSpPr txBox="1"/>
          <p:nvPr/>
        </p:nvSpPr>
        <p:spPr>
          <a:xfrm>
            <a:off x="1820100" y="320775"/>
            <a:ext cx="14461800" cy="923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6000">
                <a:solidFill>
                  <a:srgbClr val="231F20"/>
                </a:solidFill>
                <a:latin typeface="Halant"/>
                <a:ea typeface="Halant"/>
                <a:cs typeface="Halant"/>
                <a:sym typeface="Halant"/>
              </a:rPr>
              <a:t>LEADERS OF THE CHINESE CIVIL WAR</a:t>
            </a:r>
            <a:endParaRPr sz="6000"/>
          </a:p>
        </p:txBody>
      </p:sp>
      <p:graphicFrame>
        <p:nvGraphicFramePr>
          <p:cNvPr id="160" name="Google Shape;160;p16"/>
          <p:cNvGraphicFramePr/>
          <p:nvPr/>
        </p:nvGraphicFramePr>
        <p:xfrm>
          <a:off x="1274175" y="1406550"/>
          <a:ext cx="3000000" cy="3000000"/>
        </p:xfrm>
        <a:graphic>
          <a:graphicData uri="http://schemas.openxmlformats.org/drawingml/2006/table">
            <a:tbl>
              <a:tblPr>
                <a:noFill/>
                <a:tableStyleId>{C8EC89BE-8B6E-48EA-A77D-9E02DC50AFA4}</a:tableStyleId>
              </a:tblPr>
              <a:tblGrid>
                <a:gridCol w="5169175"/>
                <a:gridCol w="2474775"/>
                <a:gridCol w="7863675"/>
                <a:gridCol w="900400"/>
              </a:tblGrid>
              <a:tr h="7126350">
                <a:tc gridSpan="2">
                  <a:txBody>
                    <a:bodyPr/>
                    <a:lstStyle/>
                    <a:p>
                      <a:pPr indent="0" lvl="0" marL="0" rtl="0" algn="ctr">
                        <a:spcBef>
                          <a:spcPts val="0"/>
                        </a:spcBef>
                        <a:spcAft>
                          <a:spcPts val="0"/>
                        </a:spcAft>
                        <a:buNone/>
                      </a:pPr>
                      <a:r>
                        <a:rPr b="1" lang="en-US" sz="2400">
                          <a:latin typeface="Inter"/>
                          <a:ea typeface="Inter"/>
                          <a:cs typeface="Inter"/>
                          <a:sym typeface="Inter"/>
                        </a:rPr>
                        <a:t>The Nationalist Party (Kuomintang, KMT)</a:t>
                      </a:r>
                      <a:endParaRPr b="1" sz="2400">
                        <a:latin typeface="Inter"/>
                        <a:ea typeface="Inter"/>
                        <a:cs typeface="Inter"/>
                        <a:sym typeface="Inter"/>
                      </a:endParaRPr>
                    </a:p>
                    <a:p>
                      <a:pPr indent="0" lvl="0" marL="0" rtl="0" algn="ctr">
                        <a:spcBef>
                          <a:spcPts val="0"/>
                        </a:spcBef>
                        <a:spcAft>
                          <a:spcPts val="0"/>
                        </a:spcAft>
                        <a:buNone/>
                      </a:pPr>
                      <a:r>
                        <a:rPr b="1" lang="en-US" sz="2400">
                          <a:solidFill>
                            <a:srgbClr val="000000"/>
                          </a:solidFill>
                          <a:latin typeface="Inter"/>
                          <a:ea typeface="Inter"/>
                          <a:cs typeface="Inter"/>
                          <a:sym typeface="Inter"/>
                        </a:rPr>
                        <a:t>Leader:</a:t>
                      </a:r>
                      <a:r>
                        <a:rPr lang="en-US" sz="2400">
                          <a:solidFill>
                            <a:srgbClr val="000000"/>
                          </a:solidFill>
                          <a:latin typeface="Inter"/>
                          <a:ea typeface="Inter"/>
                          <a:cs typeface="Inter"/>
                          <a:sym typeface="Inter"/>
                        </a:rPr>
                        <a:t> Chiang Kai-shek</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b="1" sz="2400">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1500">
                          <a:solidFill>
                            <a:schemeClr val="dk1"/>
                          </a:solidFill>
                          <a:latin typeface="Inter"/>
                          <a:ea typeface="Inter"/>
                          <a:cs typeface="Inter"/>
                          <a:sym typeface="Inter"/>
                        </a:rPr>
                        <a:t>Chiang Kai-shek, 1943</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1500" u="sng">
                          <a:solidFill>
                            <a:srgbClr val="1155CC"/>
                          </a:solidFill>
                          <a:latin typeface="Inter"/>
                          <a:ea typeface="Inter"/>
                          <a:cs typeface="Inter"/>
                          <a:sym typeface="Inter"/>
                          <a:hlinkClick r:id="rId4">
                            <a:extLst>
                              <a:ext uri="{A12FA001-AC4F-418D-AE19-62706E023703}">
                                <ahyp:hlinkClr val="tx"/>
                              </a:ext>
                            </a:extLst>
                          </a:hlinkClick>
                        </a:rPr>
                        <a:t>Image </a:t>
                      </a:r>
                      <a:r>
                        <a:rPr lang="en-US" sz="1500">
                          <a:solidFill>
                            <a:schemeClr val="dk1"/>
                          </a:solidFill>
                          <a:latin typeface="Inter"/>
                          <a:ea typeface="Inter"/>
                          <a:cs typeface="Inter"/>
                          <a:sym typeface="Inter"/>
                        </a:rPr>
                        <a:t>is courtesy of Wikimedia Commons and is in the Public Domain</a:t>
                      </a:r>
                      <a:endParaRPr sz="1900">
                        <a:latin typeface="Inter"/>
                        <a:ea typeface="Inter"/>
                        <a:cs typeface="Inter"/>
                        <a:sym typeface="Inter"/>
                      </a:endParaRPr>
                    </a:p>
                    <a:p>
                      <a:pPr indent="0" lvl="0" marL="0" rtl="0" algn="ctr">
                        <a:spcBef>
                          <a:spcPts val="0"/>
                        </a:spcBef>
                        <a:spcAft>
                          <a:spcPts val="0"/>
                        </a:spcAft>
                        <a:buNone/>
                      </a:pPr>
                      <a:r>
                        <a:rPr b="1" lang="en-US" sz="2400">
                          <a:solidFill>
                            <a:srgbClr val="000000"/>
                          </a:solidFill>
                          <a:latin typeface="Inter"/>
                          <a:ea typeface="Inter"/>
                          <a:cs typeface="Inter"/>
                          <a:sym typeface="Inter"/>
                        </a:rPr>
                        <a:t>Party History and Beliefs:</a:t>
                      </a:r>
                      <a:endParaRPr b="1"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Party created by Sun Yat-sen</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China should become a democracy </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Anti-communist, supported capitalism</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Supported by wealthy Chinese</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Allied with the United States after WWII</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gridSpan="2">
                  <a:txBody>
                    <a:bodyPr/>
                    <a:lstStyle/>
                    <a:p>
                      <a:pPr indent="0" lvl="0" marL="0" rtl="0" algn="ctr">
                        <a:spcBef>
                          <a:spcPts val="0"/>
                        </a:spcBef>
                        <a:spcAft>
                          <a:spcPts val="0"/>
                        </a:spcAft>
                        <a:buNone/>
                      </a:pPr>
                      <a:r>
                        <a:rPr b="1" lang="en-US" sz="2400">
                          <a:latin typeface="Inter"/>
                          <a:ea typeface="Inter"/>
                          <a:cs typeface="Inter"/>
                          <a:sym typeface="Inter"/>
                        </a:rPr>
                        <a:t>The Chinese Communist Party (CCP)</a:t>
                      </a:r>
                      <a:endParaRPr b="1" sz="2400">
                        <a:latin typeface="Inter"/>
                        <a:ea typeface="Inter"/>
                        <a:cs typeface="Inter"/>
                        <a:sym typeface="Inter"/>
                      </a:endParaRPr>
                    </a:p>
                    <a:p>
                      <a:pPr indent="0" lvl="0" marL="0" rtl="0" algn="ctr">
                        <a:spcBef>
                          <a:spcPts val="0"/>
                        </a:spcBef>
                        <a:spcAft>
                          <a:spcPts val="0"/>
                        </a:spcAft>
                        <a:buNone/>
                      </a:pPr>
                      <a:r>
                        <a:rPr b="1" lang="en-US" sz="2400">
                          <a:solidFill>
                            <a:srgbClr val="000000"/>
                          </a:solidFill>
                          <a:latin typeface="Inter"/>
                          <a:ea typeface="Inter"/>
                          <a:cs typeface="Inter"/>
                          <a:sym typeface="Inter"/>
                        </a:rPr>
                        <a:t>Leader:</a:t>
                      </a:r>
                      <a:r>
                        <a:rPr lang="en-US" sz="2400">
                          <a:solidFill>
                            <a:srgbClr val="000000"/>
                          </a:solidFill>
                          <a:latin typeface="Inter"/>
                          <a:ea typeface="Inter"/>
                          <a:cs typeface="Inter"/>
                          <a:sym typeface="Inter"/>
                        </a:rPr>
                        <a:t> Mao Zedong</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400">
                        <a:solidFill>
                          <a:srgbClr val="000000"/>
                        </a:solidFill>
                        <a:latin typeface="Inter"/>
                        <a:ea typeface="Inter"/>
                        <a:cs typeface="Inter"/>
                        <a:sym typeface="Inter"/>
                      </a:endParaRPr>
                    </a:p>
                    <a:p>
                      <a:pPr indent="0" lvl="0" marL="0" rtl="0" algn="l">
                        <a:spcBef>
                          <a:spcPts val="0"/>
                        </a:spcBef>
                        <a:spcAft>
                          <a:spcPts val="0"/>
                        </a:spcAft>
                        <a:buNone/>
                      </a:pPr>
                      <a:r>
                        <a:t/>
                      </a:r>
                      <a:endParaRPr sz="2000">
                        <a:solidFill>
                          <a:srgbClr val="000000"/>
                        </a:solidFill>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t/>
                      </a:r>
                      <a:endParaRPr sz="2000">
                        <a:latin typeface="Inter"/>
                        <a:ea typeface="Inter"/>
                        <a:cs typeface="Inter"/>
                        <a:sym typeface="Inter"/>
                      </a:endParaRPr>
                    </a:p>
                    <a:p>
                      <a:pPr indent="0" lvl="0" marL="0" rtl="0" algn="l">
                        <a:spcBef>
                          <a:spcPts val="0"/>
                        </a:spcBef>
                        <a:spcAft>
                          <a:spcPts val="0"/>
                        </a:spcAft>
                        <a:buNone/>
                      </a:pPr>
                      <a:r>
                        <a:rPr lang="en-US" sz="1500">
                          <a:solidFill>
                            <a:srgbClr val="000000"/>
                          </a:solidFill>
                          <a:latin typeface="Inter"/>
                          <a:ea typeface="Inter"/>
                          <a:cs typeface="Inter"/>
                          <a:sym typeface="Inter"/>
                        </a:rPr>
                        <a:t>Mao Zedong’s Official Portrait</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US" sz="1500" u="sng">
                          <a:solidFill>
                            <a:srgbClr val="1155CC"/>
                          </a:solidFill>
                          <a:latin typeface="Inter"/>
                          <a:ea typeface="Inter"/>
                          <a:cs typeface="Inter"/>
                          <a:sym typeface="Inter"/>
                          <a:hlinkClick r:id="rId5">
                            <a:extLst>
                              <a:ext uri="{A12FA001-AC4F-418D-AE19-62706E023703}">
                                <ahyp:hlinkClr val="tx"/>
                              </a:ext>
                            </a:extLst>
                          </a:hlinkClick>
                        </a:rPr>
                        <a:t>Image </a:t>
                      </a:r>
                      <a:r>
                        <a:rPr lang="en-US" sz="1500">
                          <a:solidFill>
                            <a:srgbClr val="000000"/>
                          </a:solidFill>
                          <a:latin typeface="Inter"/>
                          <a:ea typeface="Inter"/>
                          <a:cs typeface="Inter"/>
                          <a:sym typeface="Inter"/>
                        </a:rPr>
                        <a:t>is courtesy of Wikimedia Commons and is Public Domain</a:t>
                      </a:r>
                      <a:endParaRPr b="1" sz="2400">
                        <a:latin typeface="Inter"/>
                        <a:ea typeface="Inter"/>
                        <a:cs typeface="Inter"/>
                        <a:sym typeface="Inter"/>
                      </a:endParaRPr>
                    </a:p>
                    <a:p>
                      <a:pPr indent="0" lvl="0" marL="0" rtl="0" algn="ctr">
                        <a:spcBef>
                          <a:spcPts val="0"/>
                        </a:spcBef>
                        <a:spcAft>
                          <a:spcPts val="0"/>
                        </a:spcAft>
                        <a:buNone/>
                      </a:pPr>
                      <a:r>
                        <a:rPr b="1" lang="en-US" sz="2400">
                          <a:solidFill>
                            <a:srgbClr val="000000"/>
                          </a:solidFill>
                          <a:latin typeface="Inter"/>
                          <a:ea typeface="Inter"/>
                          <a:cs typeface="Inter"/>
                          <a:sym typeface="Inter"/>
                        </a:rPr>
                        <a:t>Party History and Beliefs:</a:t>
                      </a:r>
                      <a:endParaRPr b="1"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China</a:t>
                      </a:r>
                      <a:r>
                        <a:rPr lang="en-US" sz="2400">
                          <a:solidFill>
                            <a:srgbClr val="000000"/>
                          </a:solidFill>
                          <a:latin typeface="Inter"/>
                          <a:ea typeface="Inter"/>
                          <a:cs typeface="Inter"/>
                          <a:sym typeface="Inter"/>
                        </a:rPr>
                        <a:t> should be a communist nation like Russia</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The government should take over private property and redistribute it to all equally</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Supported by the peasants and poor</a:t>
                      </a:r>
                      <a:endParaRPr sz="2400">
                        <a:solidFill>
                          <a:srgbClr val="000000"/>
                        </a:solidFill>
                        <a:latin typeface="Inter"/>
                        <a:ea typeface="Inter"/>
                        <a:cs typeface="Inter"/>
                        <a:sym typeface="Inter"/>
                      </a:endParaRPr>
                    </a:p>
                    <a:p>
                      <a:pPr indent="-381000" lvl="0" marL="457200" rtl="0" algn="l">
                        <a:spcBef>
                          <a:spcPts val="0"/>
                        </a:spcBef>
                        <a:spcAft>
                          <a:spcPts val="0"/>
                        </a:spcAft>
                        <a:buClr>
                          <a:srgbClr val="000000"/>
                        </a:buClr>
                        <a:buSzPts val="2400"/>
                        <a:buFont typeface="Inter"/>
                        <a:buChar char="●"/>
                      </a:pPr>
                      <a:r>
                        <a:rPr lang="en-US" sz="2400">
                          <a:solidFill>
                            <a:srgbClr val="000000"/>
                          </a:solidFill>
                          <a:latin typeface="Inter"/>
                          <a:ea typeface="Inter"/>
                          <a:cs typeface="Inter"/>
                          <a:sym typeface="Inter"/>
                        </a:rPr>
                        <a:t>Supported by the USSR</a:t>
                      </a:r>
                      <a:endParaRPr sz="2400">
                        <a:solidFill>
                          <a:srgbClr val="000000"/>
                        </a:solidFill>
                        <a:latin typeface="Inter"/>
                        <a:ea typeface="Inter"/>
                        <a:cs typeface="Inter"/>
                        <a:sym typeface="Inter"/>
                      </a:endParaRPr>
                    </a:p>
                  </a:txBody>
                  <a:tcPr marT="63500" marB="63500" marR="63500" marL="635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pic>
        <p:nvPicPr>
          <p:cNvPr id="161" name="Google Shape;161;p16"/>
          <p:cNvPicPr preferRelativeResize="0"/>
          <p:nvPr/>
        </p:nvPicPr>
        <p:blipFill rotWithShape="1">
          <a:blip r:embed="rId6">
            <a:alphaModFix/>
          </a:blip>
          <a:srcRect b="9846" l="13669" r="6997" t="3625"/>
          <a:stretch/>
        </p:blipFill>
        <p:spPr>
          <a:xfrm>
            <a:off x="3549236" y="2254125"/>
            <a:ext cx="3031825" cy="4195225"/>
          </a:xfrm>
          <a:prstGeom prst="rect">
            <a:avLst/>
          </a:prstGeom>
          <a:noFill/>
          <a:ln>
            <a:noFill/>
          </a:ln>
        </p:spPr>
      </p:pic>
      <p:pic>
        <p:nvPicPr>
          <p:cNvPr id="162" name="Google Shape;162;p16"/>
          <p:cNvPicPr preferRelativeResize="0"/>
          <p:nvPr/>
        </p:nvPicPr>
        <p:blipFill rotWithShape="1">
          <a:blip r:embed="rId7">
            <a:alphaModFix/>
          </a:blip>
          <a:srcRect b="0" l="8647" r="10150" t="0"/>
          <a:stretch/>
        </p:blipFill>
        <p:spPr>
          <a:xfrm>
            <a:off x="12200759" y="2254125"/>
            <a:ext cx="2775052" cy="4195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grpSp>
        <p:nvGrpSpPr>
          <p:cNvPr id="167" name="Google Shape;167;p17"/>
          <p:cNvGrpSpPr/>
          <p:nvPr/>
        </p:nvGrpSpPr>
        <p:grpSpPr>
          <a:xfrm>
            <a:off x="15859155" y="-98041"/>
            <a:ext cx="1562625" cy="1771271"/>
            <a:chOff x="0" y="-130721"/>
            <a:chExt cx="2083500" cy="2361695"/>
          </a:xfrm>
        </p:grpSpPr>
        <p:grpSp>
          <p:nvGrpSpPr>
            <p:cNvPr id="168" name="Google Shape;168;p17"/>
            <p:cNvGrpSpPr/>
            <p:nvPr/>
          </p:nvGrpSpPr>
          <p:grpSpPr>
            <a:xfrm>
              <a:off x="75599" y="-130721"/>
              <a:ext cx="1932614" cy="2361695"/>
              <a:chOff x="0" y="-47625"/>
              <a:chExt cx="704100" cy="860425"/>
            </a:xfrm>
          </p:grpSpPr>
          <p:sp>
            <p:nvSpPr>
              <p:cNvPr id="169" name="Google Shape;169;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1" name="Google Shape;171;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5</a:t>
              </a:r>
              <a:endParaRPr>
                <a:solidFill>
                  <a:schemeClr val="lt1"/>
                </a:solidFill>
              </a:endParaRPr>
            </a:p>
          </p:txBody>
        </p:sp>
      </p:grpSp>
      <p:sp>
        <p:nvSpPr>
          <p:cNvPr id="172" name="Google Shape;172;p17"/>
          <p:cNvSpPr/>
          <p:nvPr/>
        </p:nvSpPr>
        <p:spPr>
          <a:xfrm>
            <a:off x="-3341132" y="-67010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3" name="Google Shape;173;p17"/>
          <p:cNvGrpSpPr/>
          <p:nvPr/>
        </p:nvGrpSpPr>
        <p:grpSpPr>
          <a:xfrm>
            <a:off x="-254016" y="9230009"/>
            <a:ext cx="18796043" cy="937448"/>
            <a:chOff x="204" y="0"/>
            <a:chExt cx="25061391" cy="1249931"/>
          </a:xfrm>
        </p:grpSpPr>
        <p:grpSp>
          <p:nvGrpSpPr>
            <p:cNvPr id="174" name="Google Shape;174;p17"/>
            <p:cNvGrpSpPr/>
            <p:nvPr/>
          </p:nvGrpSpPr>
          <p:grpSpPr>
            <a:xfrm rot="5400000">
              <a:off x="12002369" y="-11663474"/>
              <a:ext cx="1249931" cy="24576878"/>
              <a:chOff x="0" y="-38100"/>
              <a:chExt cx="246900" cy="4854692"/>
            </a:xfrm>
          </p:grpSpPr>
          <p:sp>
            <p:nvSpPr>
              <p:cNvPr id="175" name="Google Shape;175;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6" name="Google Shape;176;p1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7" name="Google Shape;177;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8" name="Google Shape;178;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9" name="Google Shape;179;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0" name="Google Shape;180;p17"/>
          <p:cNvSpPr txBox="1"/>
          <p:nvPr/>
        </p:nvSpPr>
        <p:spPr>
          <a:xfrm>
            <a:off x="1820100" y="320775"/>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DOCUMENT ANALYSIS</a:t>
            </a:r>
            <a:endParaRPr sz="600"/>
          </a:p>
        </p:txBody>
      </p:sp>
      <p:pic>
        <p:nvPicPr>
          <p:cNvPr id="181" name="Google Shape;181;p17"/>
          <p:cNvPicPr preferRelativeResize="0"/>
          <p:nvPr/>
        </p:nvPicPr>
        <p:blipFill rotWithShape="1">
          <a:blip r:embed="rId4">
            <a:alphaModFix/>
          </a:blip>
          <a:srcRect b="0" l="13498" r="12008" t="0"/>
          <a:stretch/>
        </p:blipFill>
        <p:spPr>
          <a:xfrm>
            <a:off x="9088575" y="2062000"/>
            <a:ext cx="8426227" cy="6362966"/>
          </a:xfrm>
          <a:prstGeom prst="rect">
            <a:avLst/>
          </a:prstGeom>
          <a:noFill/>
          <a:ln cap="flat" cmpd="sng" w="19050">
            <a:solidFill>
              <a:srgbClr val="000000"/>
            </a:solidFill>
            <a:prstDash val="solid"/>
            <a:round/>
            <a:headEnd len="sm" w="sm" type="none"/>
            <a:tailEnd len="sm" w="sm" type="none"/>
          </a:ln>
        </p:spPr>
      </p:pic>
      <p:grpSp>
        <p:nvGrpSpPr>
          <p:cNvPr id="182" name="Google Shape;182;p17"/>
          <p:cNvGrpSpPr/>
          <p:nvPr/>
        </p:nvGrpSpPr>
        <p:grpSpPr>
          <a:xfrm>
            <a:off x="421185" y="2895190"/>
            <a:ext cx="1105500" cy="1105408"/>
            <a:chOff x="1704735" y="2780838"/>
            <a:chExt cx="1105500" cy="1105408"/>
          </a:xfrm>
        </p:grpSpPr>
        <p:grpSp>
          <p:nvGrpSpPr>
            <p:cNvPr id="183" name="Google Shape;183;p17"/>
            <p:cNvGrpSpPr/>
            <p:nvPr/>
          </p:nvGrpSpPr>
          <p:grpSpPr>
            <a:xfrm>
              <a:off x="1704735" y="2780838"/>
              <a:ext cx="1105408" cy="1105408"/>
              <a:chOff x="0" y="-56030"/>
              <a:chExt cx="812800" cy="812800"/>
            </a:xfrm>
          </p:grpSpPr>
          <p:sp>
            <p:nvSpPr>
              <p:cNvPr id="184" name="Google Shape;184;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1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1</a:t>
              </a:r>
              <a:endParaRPr>
                <a:solidFill>
                  <a:schemeClr val="lt1"/>
                </a:solidFill>
              </a:endParaRPr>
            </a:p>
          </p:txBody>
        </p:sp>
      </p:grpSp>
      <p:sp>
        <p:nvSpPr>
          <p:cNvPr id="187" name="Google Shape;187;p17"/>
          <p:cNvSpPr txBox="1"/>
          <p:nvPr/>
        </p:nvSpPr>
        <p:spPr>
          <a:xfrm>
            <a:off x="1713626" y="2972700"/>
            <a:ext cx="7188000" cy="950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At each station, grab a printout of the assigned document (Documents A-D). </a:t>
            </a:r>
            <a:endParaRPr/>
          </a:p>
        </p:txBody>
      </p:sp>
      <p:grpSp>
        <p:nvGrpSpPr>
          <p:cNvPr id="188" name="Google Shape;188;p17"/>
          <p:cNvGrpSpPr/>
          <p:nvPr/>
        </p:nvGrpSpPr>
        <p:grpSpPr>
          <a:xfrm>
            <a:off x="421185" y="4966129"/>
            <a:ext cx="1105500" cy="1105408"/>
            <a:chOff x="1704735" y="4837365"/>
            <a:chExt cx="1105500" cy="1105408"/>
          </a:xfrm>
        </p:grpSpPr>
        <p:grpSp>
          <p:nvGrpSpPr>
            <p:cNvPr id="189" name="Google Shape;189;p17"/>
            <p:cNvGrpSpPr/>
            <p:nvPr/>
          </p:nvGrpSpPr>
          <p:grpSpPr>
            <a:xfrm>
              <a:off x="1704735" y="4837365"/>
              <a:ext cx="1105408" cy="1105408"/>
              <a:chOff x="0" y="-56030"/>
              <a:chExt cx="812800" cy="812800"/>
            </a:xfrm>
          </p:grpSpPr>
          <p:sp>
            <p:nvSpPr>
              <p:cNvPr id="190" name="Google Shape;190;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2" name="Google Shape;192;p17"/>
            <p:cNvSpPr txBox="1"/>
            <p:nvPr/>
          </p:nvSpPr>
          <p:spPr>
            <a:xfrm>
              <a:off x="1704735" y="5011502"/>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2</a:t>
              </a:r>
              <a:endParaRPr>
                <a:solidFill>
                  <a:schemeClr val="lt1"/>
                </a:solidFill>
              </a:endParaRPr>
            </a:p>
          </p:txBody>
        </p:sp>
      </p:grpSp>
      <p:sp>
        <p:nvSpPr>
          <p:cNvPr id="193" name="Google Shape;193;p17"/>
          <p:cNvSpPr txBox="1"/>
          <p:nvPr/>
        </p:nvSpPr>
        <p:spPr>
          <a:xfrm>
            <a:off x="1751450" y="5043625"/>
            <a:ext cx="6947100" cy="950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US" sz="3087">
                <a:solidFill>
                  <a:srgbClr val="231F20"/>
                </a:solidFill>
                <a:latin typeface="Inter"/>
                <a:ea typeface="Inter"/>
                <a:cs typeface="Inter"/>
                <a:sym typeface="Inter"/>
              </a:rPr>
              <a:t>Read the document and answer the questions with your group.</a:t>
            </a:r>
            <a:endParaRPr sz="3087">
              <a:solidFill>
                <a:srgbClr val="231F20"/>
              </a:solidFill>
              <a:latin typeface="Inter"/>
              <a:ea typeface="Inter"/>
              <a:cs typeface="Inter"/>
              <a:sym typeface="Inter"/>
            </a:endParaRPr>
          </a:p>
        </p:txBody>
      </p:sp>
      <p:grpSp>
        <p:nvGrpSpPr>
          <p:cNvPr id="194" name="Google Shape;194;p17"/>
          <p:cNvGrpSpPr/>
          <p:nvPr/>
        </p:nvGrpSpPr>
        <p:grpSpPr>
          <a:xfrm>
            <a:off x="421185" y="7037068"/>
            <a:ext cx="1105500" cy="1105408"/>
            <a:chOff x="1704735" y="6893895"/>
            <a:chExt cx="1105500" cy="1105408"/>
          </a:xfrm>
        </p:grpSpPr>
        <p:grpSp>
          <p:nvGrpSpPr>
            <p:cNvPr id="195" name="Google Shape;195;p17"/>
            <p:cNvGrpSpPr/>
            <p:nvPr/>
          </p:nvGrpSpPr>
          <p:grpSpPr>
            <a:xfrm>
              <a:off x="1704735" y="6893895"/>
              <a:ext cx="1105408" cy="1105408"/>
              <a:chOff x="0" y="0"/>
              <a:chExt cx="812800" cy="812800"/>
            </a:xfrm>
          </p:grpSpPr>
          <p:sp>
            <p:nvSpPr>
              <p:cNvPr id="196" name="Google Shape;196;p1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8" name="Google Shape;198;p17"/>
            <p:cNvSpPr txBox="1"/>
            <p:nvPr/>
          </p:nvSpPr>
          <p:spPr>
            <a:xfrm>
              <a:off x="1704735" y="7068030"/>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3</a:t>
              </a:r>
              <a:endParaRPr>
                <a:solidFill>
                  <a:schemeClr val="lt1"/>
                </a:solidFill>
              </a:endParaRPr>
            </a:p>
          </p:txBody>
        </p:sp>
      </p:grpSp>
      <p:sp>
        <p:nvSpPr>
          <p:cNvPr id="199" name="Google Shape;199;p17"/>
          <p:cNvSpPr txBox="1"/>
          <p:nvPr/>
        </p:nvSpPr>
        <p:spPr>
          <a:xfrm>
            <a:off x="1787576" y="6876975"/>
            <a:ext cx="7040100" cy="14256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US" sz="3087">
                <a:solidFill>
                  <a:srgbClr val="231F20"/>
                </a:solidFill>
                <a:latin typeface="Inter"/>
                <a:ea typeface="Inter"/>
                <a:cs typeface="Inter"/>
                <a:sym typeface="Inter"/>
              </a:rPr>
              <a:t>After a set amount of time, rotate to the next station as directed.</a:t>
            </a:r>
            <a:endParaRPr sz="3087">
              <a:solidFill>
                <a:srgbClr val="231F20"/>
              </a:solidFill>
              <a:latin typeface="Inter"/>
              <a:ea typeface="Inter"/>
              <a:cs typeface="Inter"/>
              <a:sym typeface="Inter"/>
            </a:endParaRPr>
          </a:p>
          <a:p>
            <a:pPr indent="0" lvl="0" marL="0" rtl="0" algn="l">
              <a:spcBef>
                <a:spcPts val="0"/>
              </a:spcBef>
              <a:spcAft>
                <a:spcPts val="0"/>
              </a:spcAft>
              <a:buNone/>
            </a:pPr>
            <a:r>
              <a:rPr lang="en-US" sz="3087">
                <a:solidFill>
                  <a:srgbClr val="231F20"/>
                </a:solidFill>
                <a:latin typeface="Inter"/>
                <a:ea typeface="Inter"/>
                <a:cs typeface="Inter"/>
                <a:sym typeface="Inter"/>
              </a:rPr>
              <a:t>Repeat the process at each station.</a:t>
            </a:r>
            <a:endParaRPr sz="3087">
              <a:solidFill>
                <a:srgbClr val="231F20"/>
              </a:solidFill>
              <a:latin typeface="Inter"/>
              <a:ea typeface="Inter"/>
              <a:cs typeface="Inter"/>
              <a:sym typeface="Inter"/>
            </a:endParaRPr>
          </a:p>
        </p:txBody>
      </p:sp>
      <p:sp>
        <p:nvSpPr>
          <p:cNvPr id="200" name="Google Shape;200;p17"/>
          <p:cNvSpPr txBox="1"/>
          <p:nvPr/>
        </p:nvSpPr>
        <p:spPr>
          <a:xfrm>
            <a:off x="587351" y="2006125"/>
            <a:ext cx="7188000" cy="6906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4487">
                <a:solidFill>
                  <a:srgbClr val="231F20"/>
                </a:solidFill>
                <a:latin typeface="Inter"/>
                <a:ea typeface="Inter"/>
                <a:cs typeface="Inter"/>
                <a:sym typeface="Inter"/>
              </a:rPr>
              <a:t>DIRECTIONS:</a:t>
            </a:r>
            <a:endParaRPr b="1" sz="2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grpSp>
        <p:nvGrpSpPr>
          <p:cNvPr id="205" name="Google Shape;205;p18"/>
          <p:cNvGrpSpPr/>
          <p:nvPr/>
        </p:nvGrpSpPr>
        <p:grpSpPr>
          <a:xfrm>
            <a:off x="15859155" y="-98041"/>
            <a:ext cx="1562625" cy="1771271"/>
            <a:chOff x="0" y="-130721"/>
            <a:chExt cx="2083500" cy="2361695"/>
          </a:xfrm>
        </p:grpSpPr>
        <p:grpSp>
          <p:nvGrpSpPr>
            <p:cNvPr id="206" name="Google Shape;206;p18"/>
            <p:cNvGrpSpPr/>
            <p:nvPr/>
          </p:nvGrpSpPr>
          <p:grpSpPr>
            <a:xfrm>
              <a:off x="75599" y="-130721"/>
              <a:ext cx="1932614" cy="2361695"/>
              <a:chOff x="0" y="-47625"/>
              <a:chExt cx="704100" cy="860425"/>
            </a:xfrm>
          </p:grpSpPr>
          <p:sp>
            <p:nvSpPr>
              <p:cNvPr id="207" name="Google Shape;207;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9" name="Google Shape;209;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6</a:t>
              </a:r>
              <a:endParaRPr>
                <a:solidFill>
                  <a:schemeClr val="lt1"/>
                </a:solidFill>
              </a:endParaRPr>
            </a:p>
          </p:txBody>
        </p:sp>
      </p:grpSp>
      <p:sp>
        <p:nvSpPr>
          <p:cNvPr id="210" name="Google Shape;210;p18"/>
          <p:cNvSpPr/>
          <p:nvPr/>
        </p:nvSpPr>
        <p:spPr>
          <a:xfrm>
            <a:off x="-3341132" y="-67010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1" name="Google Shape;211;p18"/>
          <p:cNvGrpSpPr/>
          <p:nvPr/>
        </p:nvGrpSpPr>
        <p:grpSpPr>
          <a:xfrm>
            <a:off x="-254016" y="9230009"/>
            <a:ext cx="18796043" cy="937448"/>
            <a:chOff x="204" y="0"/>
            <a:chExt cx="25061391" cy="1249931"/>
          </a:xfrm>
        </p:grpSpPr>
        <p:grpSp>
          <p:nvGrpSpPr>
            <p:cNvPr id="212" name="Google Shape;212;p18"/>
            <p:cNvGrpSpPr/>
            <p:nvPr/>
          </p:nvGrpSpPr>
          <p:grpSpPr>
            <a:xfrm rot="5400000">
              <a:off x="12002369" y="-11663474"/>
              <a:ext cx="1249931" cy="24576878"/>
              <a:chOff x="0" y="-38100"/>
              <a:chExt cx="246900" cy="4854692"/>
            </a:xfrm>
          </p:grpSpPr>
          <p:sp>
            <p:nvSpPr>
              <p:cNvPr id="213" name="Google Shape;213;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4" name="Google Shape;214;p1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5" name="Google Shape;215;p1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6" name="Google Shape;216;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7" name="Google Shape;217;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8" name="Google Shape;218;p18"/>
          <p:cNvSpPr txBox="1"/>
          <p:nvPr/>
        </p:nvSpPr>
        <p:spPr>
          <a:xfrm>
            <a:off x="1820100" y="320775"/>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DOCUMENT E</a:t>
            </a:r>
            <a:endParaRPr sz="600"/>
          </a:p>
        </p:txBody>
      </p:sp>
      <p:sp>
        <p:nvSpPr>
          <p:cNvPr id="219" name="Google Shape;219;p18"/>
          <p:cNvSpPr txBox="1"/>
          <p:nvPr/>
        </p:nvSpPr>
        <p:spPr>
          <a:xfrm>
            <a:off x="808400" y="3264352"/>
            <a:ext cx="7415700" cy="451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4000">
                <a:solidFill>
                  <a:schemeClr val="dk1"/>
                </a:solidFill>
                <a:latin typeface="Inter"/>
                <a:ea typeface="Inter"/>
                <a:cs typeface="Inter"/>
                <a:sym typeface="Inter"/>
              </a:rPr>
              <a:t>DIRECTIONS: </a:t>
            </a:r>
            <a:r>
              <a:rPr lang="en-US" sz="4000">
                <a:solidFill>
                  <a:schemeClr val="dk1"/>
                </a:solidFill>
                <a:latin typeface="Inter"/>
                <a:ea typeface="Inter"/>
                <a:cs typeface="Inter"/>
                <a:sym typeface="Inter"/>
              </a:rPr>
              <a:t>Independently, read Document E and answer the question.</a:t>
            </a:r>
            <a:r>
              <a:rPr lang="en-US" sz="4000">
                <a:solidFill>
                  <a:schemeClr val="dk1"/>
                </a:solidFill>
                <a:latin typeface="Inter"/>
                <a:ea typeface="Inter"/>
                <a:cs typeface="Inter"/>
                <a:sym typeface="Inter"/>
              </a:rPr>
              <a:t> </a:t>
            </a:r>
            <a:endParaRPr sz="3800">
              <a:solidFill>
                <a:schemeClr val="dk1"/>
              </a:solidFill>
              <a:latin typeface="Inter"/>
              <a:ea typeface="Inter"/>
              <a:cs typeface="Inter"/>
              <a:sym typeface="Inter"/>
            </a:endParaRPr>
          </a:p>
          <a:p>
            <a:pPr indent="0" lvl="0" marL="0" rtl="0" algn="l">
              <a:spcBef>
                <a:spcPts val="1000"/>
              </a:spcBef>
              <a:spcAft>
                <a:spcPts val="0"/>
              </a:spcAft>
              <a:buNone/>
            </a:pPr>
            <a:r>
              <a:t/>
            </a:r>
            <a:endParaRPr sz="2400">
              <a:solidFill>
                <a:schemeClr val="dk1"/>
              </a:solidFill>
              <a:latin typeface="Inter"/>
              <a:ea typeface="Inter"/>
              <a:cs typeface="Inter"/>
              <a:sym typeface="Inter"/>
            </a:endParaRPr>
          </a:p>
        </p:txBody>
      </p:sp>
      <p:pic>
        <p:nvPicPr>
          <p:cNvPr id="220" name="Google Shape;220;p18"/>
          <p:cNvPicPr preferRelativeResize="0"/>
          <p:nvPr/>
        </p:nvPicPr>
        <p:blipFill>
          <a:blip r:embed="rId4">
            <a:alphaModFix/>
          </a:blip>
          <a:stretch>
            <a:fillRect/>
          </a:stretch>
        </p:blipFill>
        <p:spPr>
          <a:xfrm>
            <a:off x="8652075" y="1505773"/>
            <a:ext cx="5018975" cy="6495150"/>
          </a:xfrm>
          <a:prstGeom prst="rect">
            <a:avLst/>
          </a:prstGeom>
          <a:noFill/>
          <a:ln cap="flat" cmpd="sng" w="28575">
            <a:solidFill>
              <a:schemeClr val="dk1"/>
            </a:solidFill>
            <a:prstDash val="solid"/>
            <a:round/>
            <a:headEnd len="sm" w="sm" type="none"/>
            <a:tailEnd len="sm" w="sm" type="none"/>
          </a:ln>
        </p:spPr>
      </p:pic>
      <p:pic>
        <p:nvPicPr>
          <p:cNvPr id="221" name="Google Shape;221;p18"/>
          <p:cNvPicPr preferRelativeResize="0"/>
          <p:nvPr/>
        </p:nvPicPr>
        <p:blipFill>
          <a:blip r:embed="rId5">
            <a:alphaModFix/>
          </a:blip>
          <a:stretch>
            <a:fillRect/>
          </a:stretch>
        </p:blipFill>
        <p:spPr>
          <a:xfrm>
            <a:off x="12465525" y="2928375"/>
            <a:ext cx="4780750" cy="6186824"/>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